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63" r:id="rId3"/>
    <p:sldId id="264" r:id="rId4"/>
    <p:sldId id="257" r:id="rId5"/>
    <p:sldId id="265" r:id="rId6"/>
    <p:sldId id="266" r:id="rId7"/>
    <p:sldId id="267" r:id="rId8"/>
    <p:sldId id="270" r:id="rId9"/>
    <p:sldId id="271" r:id="rId10"/>
    <p:sldId id="269" r:id="rId11"/>
    <p:sldId id="268" r:id="rId12"/>
    <p:sldId id="276" r:id="rId13"/>
    <p:sldId id="272" r:id="rId14"/>
    <p:sldId id="273" r:id="rId15"/>
    <p:sldId id="274" r:id="rId16"/>
    <p:sldId id="275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7" autoAdjust="0"/>
    <p:restoredTop sz="94660"/>
  </p:normalViewPr>
  <p:slideViewPr>
    <p:cSldViewPr snapToGrid="0">
      <p:cViewPr varScale="1">
        <p:scale>
          <a:sx n="93" d="100"/>
          <a:sy n="93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9T13:27:00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6550 978 24575,'-390'5'0,"-153"-2"0,121-3 0,-802 102 0,948-55 0,1 12 0,4 12 0,-491 199 0,483-142 0,-373 231 0,445-224 0,7 8 0,-230 214 0,362-292 0,2 3 0,4 2 0,2 3 0,-66 108 0,91-122 0,3 1 0,3 2 0,2 1 0,4 1 0,2 1 0,-22 115 0,32-108 0,2 1 0,4 1 0,4-1 0,2 1 0,16 106 0,-9-131 0,2-1 0,2-1 0,3 1 0,1-2 0,2 0 0,3-1 0,1-2 0,2 0 0,33 44 0,-12-31 0,3-2 0,1-2 0,3-3 0,73 54 0,251 144 0,-226-165 0,5-7 0,2-7 0,189 55 0,-130-62 0,433 63 0,-482-109 0,0-6 0,1-8 0,0-8 0,189-31 0,657-166 0,-687 129 0,-68 18 0,463-110 0,-11-60 0,-391 92 0,-5-15 0,572-370 0,-624 335 0,-9-12 0,-8-11 0,297-326 0,6-135 0,-411 472 0,177-337 0,-282 469 0,-2-2 0,-3-1 0,25-96 0,-46 136 0,-1 0 0,-2-1 0,-1 1 0,-1-1 0,-1 0 0,-1 0 0,-2 0 0,-1 1 0,-2-1 0,0 1 0,-15-42 0,5 32 0,-3 0 0,-1 1 0,-2 1 0,-1 1 0,-2 0 0,-1 2 0,-1 1 0,-57-52 0,24 33 0,-1 3 0,-3 2 0,-125-69 0,71 57 6,-3 6 0,-2 5 0,-1 5 0,-3 5 0,-1 6 0,-175-20 0,69 28-199,-2 10 0,-394 30 0,318 14-163,2 15 0,2 13 1,-321 105-1,205-22-834,-632 305 0,514-164-16,-868 608 1,859-490-235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B82F4-F36B-4A30-8104-EA517ED3BFEC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024741-544A-4402-8B4E-15E3F6328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8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6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97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0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5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6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9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1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13B13-09C8-40D4-9C53-C150F1084E33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C4DA9-A699-4B1D-B0E0-9D33B0341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3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Video 7">
            <a:extLst>
              <a:ext uri="{FF2B5EF4-FFF2-40B4-BE49-F238E27FC236}">
                <a16:creationId xmlns:a16="http://schemas.microsoft.com/office/drawing/2014/main" id="{6CA6BA66-CD05-4587-8B1B-7F83A9732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2BC55-0916-4491-B911-53E5D0D4F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Alpha Anywhere 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3655B-0949-4C3F-9C51-8FBCFB85D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March 9, 2022</a:t>
            </a:r>
          </a:p>
        </p:txBody>
      </p:sp>
    </p:spTree>
    <p:extLst>
      <p:ext uri="{BB962C8B-B14F-4D97-AF65-F5344CB8AC3E}">
        <p14:creationId xmlns:p14="http://schemas.microsoft.com/office/powerpoint/2010/main" val="181207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403A2-1CB0-4538-A830-2DC81941D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Configuring Windows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DF13C-433F-4EEA-A29C-E554B7E42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Create System Variables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JAVA_HOME - Location of the JDK installation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ANDROID_SDK_ROOT - Location of the Android SDK installation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Update your System PATH</a:t>
            </a:r>
          </a:p>
          <a:p>
            <a:pPr lvl="1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Add JDK bin, Android platform-tools, and Gradle bin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2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A5225-EC70-4AA5-9A29-336E7839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Required Tools (Mac OSX)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90D5-0467-470B-8B90-86C89EA97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/>
              <a:t>Xcode</a:t>
            </a:r>
          </a:p>
          <a:p>
            <a:r>
              <a:rPr lang="en-US"/>
              <a:t>iOS-deploy</a:t>
            </a:r>
          </a:p>
          <a:p>
            <a:pPr lvl="1"/>
            <a:r>
              <a:rPr lang="en-US"/>
              <a:t>Cordova CLI recommends using Homebrew</a:t>
            </a:r>
          </a:p>
          <a:p>
            <a:pPr lvl="2"/>
            <a:r>
              <a:rPr lang="en-US"/>
              <a:t>brew install ios-deploy</a:t>
            </a:r>
          </a:p>
          <a:p>
            <a:pPr lvl="1"/>
            <a:r>
              <a:rPr lang="en-US"/>
              <a:t>Can also install using npm</a:t>
            </a:r>
          </a:p>
          <a:p>
            <a:pPr lvl="2"/>
            <a:r>
              <a:rPr lang="en-US"/>
              <a:t>sudo npm install -g ios-deploy@latest --force</a:t>
            </a:r>
          </a:p>
          <a:p>
            <a:r>
              <a:rPr lang="en-US"/>
              <a:t>Node.js</a:t>
            </a:r>
          </a:p>
          <a:p>
            <a:r>
              <a:rPr lang="en-US"/>
              <a:t>Cordova</a:t>
            </a:r>
          </a:p>
          <a:p>
            <a:pPr lvl="1"/>
            <a:r>
              <a:rPr lang="en-US"/>
              <a:t>npm install -g cordova@10.0.0</a:t>
            </a:r>
          </a:p>
        </p:txBody>
      </p:sp>
    </p:spTree>
    <p:extLst>
      <p:ext uri="{BB962C8B-B14F-4D97-AF65-F5344CB8AC3E}">
        <p14:creationId xmlns:p14="http://schemas.microsoft.com/office/powerpoint/2010/main" val="586513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A51E37-D838-41C8-A7D7-1E15BF264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28A56E-4878-4600-B943-6EE54E2E6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5800"/>
            <a:ext cx="6544733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2B5DB-372E-43DD-BA8F-06369317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800" y="1158949"/>
            <a:ext cx="5304234" cy="11180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>
                <a:solidFill>
                  <a:schemeClr val="bg1">
                    <a:alpha val="60000"/>
                  </a:schemeClr>
                </a:solidFill>
              </a:rPr>
              <a:t>Configure the Server SameSite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28FA6-02C5-4D47-9F0E-E93E58225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5800" y="2563907"/>
            <a:ext cx="5304234" cy="29761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Set Server SameSite value to Unset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Alpha Cloud, IIS</a:t>
            </a:r>
          </a:p>
          <a:p>
            <a:pPr lvl="2"/>
            <a:r>
              <a:rPr lang="en-US">
                <a:solidFill>
                  <a:schemeClr val="bg1"/>
                </a:solidFill>
              </a:rPr>
              <a:t>Web Project Properties &gt; Web site defaults &gt; Cookie SameSite value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Classic Server</a:t>
            </a:r>
          </a:p>
          <a:p>
            <a:pPr lvl="2"/>
            <a:r>
              <a:rPr lang="en-US">
                <a:solidFill>
                  <a:schemeClr val="bg1"/>
                </a:solidFill>
              </a:rPr>
              <a:t>Server Settings &gt; Advanced &gt; Same Site Mode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F23ACD-3F40-43ED-9E53-6F5C14BF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399" y="2063214"/>
            <a:ext cx="4114801" cy="1285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15D19-80AC-4ACD-963A-6912DA8C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531" y="3509432"/>
            <a:ext cx="3074536" cy="26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2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2B5DB-372E-43DD-BA8F-06369317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Publish your App to the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28FA6-02C5-4D47-9F0E-E93E58225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Required if your app makes any callbacks to the server</a:t>
            </a:r>
          </a:p>
          <a:p>
            <a:r>
              <a:rPr lang="en-US" sz="2000"/>
              <a:t>Get the Ajax Callback URL</a:t>
            </a:r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91E2899D-6594-42D4-8387-94FEE2EEB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75" r="1120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A6B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99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2B5DB-372E-43DD-BA8F-06369317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Create a Cordova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28FA6-02C5-4D47-9F0E-E93E58225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Set App Build Target: CLI</a:t>
            </a:r>
          </a:p>
          <a:p>
            <a:r>
              <a:rPr lang="en-US" sz="2000"/>
              <a:t>Configure remaining options for your application</a:t>
            </a:r>
          </a:p>
          <a:p>
            <a:pPr lvl="1"/>
            <a:endParaRPr lang="en-US" sz="2000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BBE3543E-033F-4F7F-A23D-7E5CCBBF0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08" r="1952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7BA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992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2B5DB-372E-43DD-BA8F-06369317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>
            <a:normAutofit/>
          </a:bodyPr>
          <a:lstStyle/>
          <a:p>
            <a:r>
              <a:rPr lang="en-US" sz="3600"/>
              <a:t>Save Cordova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28FA6-02C5-4D47-9F0E-E93E58225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5136416" cy="4393982"/>
          </a:xfrm>
        </p:spPr>
        <p:txBody>
          <a:bodyPr>
            <a:normAutofit/>
          </a:bodyPr>
          <a:lstStyle/>
          <a:p>
            <a:r>
              <a:rPr lang="en-US" sz="2000"/>
              <a:t>Alpha Anywhere will add any plugins it detects as required</a:t>
            </a:r>
          </a:p>
          <a:p>
            <a:pPr lvl="1"/>
            <a:r>
              <a:rPr lang="en-US" sz="2000"/>
              <a:t>Only applies to Action Javascript, Alpha Anywhere JavaScript framework</a:t>
            </a:r>
          </a:p>
          <a:p>
            <a:pPr lvl="1"/>
            <a:r>
              <a:rPr lang="en-US" sz="2000"/>
              <a:t>This is </a:t>
            </a:r>
            <a:r>
              <a:rPr lang="en-US" sz="2000" b="1"/>
              <a:t>not</a:t>
            </a:r>
            <a:r>
              <a:rPr lang="en-US" sz="2000"/>
              <a:t> guaranteed to add all of them. E.g. will not add your plugins.</a:t>
            </a:r>
          </a:p>
          <a:p>
            <a:r>
              <a:rPr lang="en-US" sz="2000"/>
              <a:t>Add additional Plugins needed by your app</a:t>
            </a:r>
          </a:p>
          <a:p>
            <a:pPr lvl="1"/>
            <a:endParaRPr lang="en-US" sz="2000"/>
          </a:p>
        </p:txBody>
      </p:sp>
      <p:sp>
        <p:nvSpPr>
          <p:cNvPr id="20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Close-up of a server network panel with lights and cables">
            <a:extLst>
              <a:ext uri="{FF2B5EF4-FFF2-40B4-BE49-F238E27FC236}">
                <a16:creationId xmlns:a16="http://schemas.microsoft.com/office/drawing/2014/main" id="{ACA888F9-541A-4EE5-AD70-6065640C0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1" r="39112" b="-1"/>
          <a:stretch/>
        </p:blipFill>
        <p:spPr>
          <a:xfrm>
            <a:off x="6412117" y="10"/>
            <a:ext cx="5779884" cy="6857990"/>
          </a:xfrm>
          <a:prstGeom prst="rect">
            <a:avLst/>
          </a:prstGeom>
        </p:spPr>
      </p:pic>
      <p:grpSp>
        <p:nvGrpSpPr>
          <p:cNvPr id="23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6904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2B5DB-372E-43DD-BA8F-06369317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>
            <a:normAutofit/>
          </a:bodyPr>
          <a:lstStyle/>
          <a:p>
            <a:r>
              <a:rPr lang="en-US" sz="3600"/>
              <a:t>Save and Build for Cordova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9756A9-1C43-4AAC-B2D8-8E2E96569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1937166"/>
            <a:ext cx="5137150" cy="4085393"/>
          </a:xfr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idsection of a person holding a miniature house">
            <a:extLst>
              <a:ext uri="{FF2B5EF4-FFF2-40B4-BE49-F238E27FC236}">
                <a16:creationId xmlns:a16="http://schemas.microsoft.com/office/drawing/2014/main" id="{B1F63331-91EA-4BEF-B5C1-62BF50A57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87" r="22616" b="-1"/>
          <a:stretch/>
        </p:blipFill>
        <p:spPr>
          <a:xfrm>
            <a:off x="6412117" y="10"/>
            <a:ext cx="5779884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814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adgets on a desk">
            <a:extLst>
              <a:ext uri="{FF2B5EF4-FFF2-40B4-BE49-F238E27FC236}">
                <a16:creationId xmlns:a16="http://schemas.microsoft.com/office/drawing/2014/main" id="{1CA9BB5A-3B4C-4B4D-B81C-E51EC00C2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" r="20781"/>
          <a:stretch/>
        </p:blipFill>
        <p:spPr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F9078-FAA1-484B-ABB4-0B532F9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>
            <a:normAutofit/>
          </a:bodyPr>
          <a:lstStyle/>
          <a:p>
            <a:r>
              <a:rPr lang="en-US"/>
              <a:t>Emulators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C7F85-2F4D-4526-96A4-DA51D21CB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Virtual Devices</a:t>
            </a:r>
          </a:p>
          <a:p>
            <a:pPr lvl="1"/>
            <a:r>
              <a:rPr lang="en-US" sz="1800"/>
              <a:t>Need to install Emulator from SDK Tools</a:t>
            </a:r>
          </a:p>
          <a:p>
            <a:r>
              <a:rPr lang="en-US" sz="1800"/>
              <a:t>Add and configure a Virtual Device</a:t>
            </a:r>
          </a:p>
          <a:p>
            <a:pPr lvl="1"/>
            <a:r>
              <a:rPr lang="en-US" sz="1800"/>
              <a:t>Wide range of device options available</a:t>
            </a:r>
          </a:p>
          <a:p>
            <a:r>
              <a:rPr lang="en-US" sz="1800"/>
              <a:t>Can launch app from Alpha Anywhere in the Emulator</a:t>
            </a:r>
          </a:p>
        </p:txBody>
      </p:sp>
    </p:spTree>
    <p:extLst>
      <p:ext uri="{BB962C8B-B14F-4D97-AF65-F5344CB8AC3E}">
        <p14:creationId xmlns:p14="http://schemas.microsoft.com/office/powerpoint/2010/main" val="2210159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D9FE-F766-4AA4-AD1D-11BB19D73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amera lens close up">
            <a:extLst>
              <a:ext uri="{FF2B5EF4-FFF2-40B4-BE49-F238E27FC236}">
                <a16:creationId xmlns:a16="http://schemas.microsoft.com/office/drawing/2014/main" id="{A9F01FE3-AF53-4A47-9E81-D7D23FE1A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4" r="23076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7310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85A2A8-2310-4F21-A9DE-A73AB8B81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25" r="1" b="4368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0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cator flag on a city map">
            <a:extLst>
              <a:ext uri="{FF2B5EF4-FFF2-40B4-BE49-F238E27FC236}">
                <a16:creationId xmlns:a16="http://schemas.microsoft.com/office/drawing/2014/main" id="{7D9DF356-3DD8-4AA7-89B2-DC3C128AA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0" b="1220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EEF70D-FD2F-4CF6-B351-7CBFD0031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Register at www.alphasoftware.com/devcon2022</a:t>
            </a:r>
          </a:p>
        </p:txBody>
      </p:sp>
    </p:spTree>
    <p:extLst>
      <p:ext uri="{BB962C8B-B14F-4D97-AF65-F5344CB8AC3E}">
        <p14:creationId xmlns:p14="http://schemas.microsoft.com/office/powerpoint/2010/main" val="2566341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Mobile device with apps">
            <a:extLst>
              <a:ext uri="{FF2B5EF4-FFF2-40B4-BE49-F238E27FC236}">
                <a16:creationId xmlns:a16="http://schemas.microsoft.com/office/drawing/2014/main" id="{CE7D0DF9-4C02-4521-AA60-2F1A855E2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913BCA2-ACEF-469A-8894-81199E8FB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Cordova CLI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59B599-D278-4759-BDB4-4F74E9E7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Introduction to building Android apps with Cordova CLI</a:t>
            </a:r>
          </a:p>
        </p:txBody>
      </p:sp>
    </p:spTree>
    <p:extLst>
      <p:ext uri="{BB962C8B-B14F-4D97-AF65-F5344CB8AC3E}">
        <p14:creationId xmlns:p14="http://schemas.microsoft.com/office/powerpoint/2010/main" val="345547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D40F36-E01D-466D-977B-BB5A589E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is Cordova CLI?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E3102C-5A3A-4A63-8292-EE5C7BE5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/>
              <a:t>A Command Line Interface (CLI) for building mobile applications using the Apache Cordova framework.</a:t>
            </a:r>
          </a:p>
          <a:p>
            <a:r>
              <a:rPr lang="en-US" sz="2400"/>
              <a:t>Apache Cordova is a framework for building native mobile applications for Android and iOS.</a:t>
            </a:r>
          </a:p>
          <a:p>
            <a:pPr lvl="1"/>
            <a:r>
              <a:rPr lang="en-US"/>
              <a:t>Apps built using HTML, CSS, and JavaScript</a:t>
            </a:r>
          </a:p>
          <a:p>
            <a:r>
              <a:rPr lang="en-US" sz="2400"/>
              <a:t>Build your app once. Deploy to multiple platforms.</a:t>
            </a:r>
          </a:p>
        </p:txBody>
      </p:sp>
    </p:spTree>
    <p:extLst>
      <p:ext uri="{BB962C8B-B14F-4D97-AF65-F5344CB8AC3E}">
        <p14:creationId xmlns:p14="http://schemas.microsoft.com/office/powerpoint/2010/main" val="279758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863F-7C39-45F9-A3AA-0C156AF1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Apache Cordova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CDE48F-2F37-496E-9393-03BD1468D4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42" y="1825625"/>
            <a:ext cx="549951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7949D-6645-443F-B640-7003496F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r>
              <a:rPr lang="en-US"/>
              <a:t>Image Source https://cordova.apache.org/docs/en/11.x/guide/overview/index.html retrieved March 7, 2022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D3E2E6-41A6-49C5-80ED-8ADE1159EBED}"/>
              </a:ext>
            </a:extLst>
          </p:cNvPr>
          <p:cNvGrpSpPr/>
          <p:nvPr/>
        </p:nvGrpSpPr>
        <p:grpSpPr>
          <a:xfrm>
            <a:off x="2763360" y="753035"/>
            <a:ext cx="5134546" cy="3058525"/>
            <a:chOff x="2763360" y="753035"/>
            <a:chExt cx="5134546" cy="305852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49DBA9-5BFC-4774-8AEB-4A4308CA100F}"/>
                    </a:ext>
                  </a:extLst>
                </p14:cNvPr>
                <p14:cNvContentPartPr/>
                <p14:nvPr/>
              </p14:nvContentPartPr>
              <p14:xfrm>
                <a:off x="2763360" y="1711320"/>
                <a:ext cx="3833640" cy="2100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49DBA9-5BFC-4774-8AEB-4A4308CA10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54720" y="1702320"/>
                  <a:ext cx="3851280" cy="21178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DDB670-6463-4B35-A076-959E0BD31196}"/>
                </a:ext>
              </a:extLst>
            </p:cNvPr>
            <p:cNvSpPr txBox="1"/>
            <p:nvPr/>
          </p:nvSpPr>
          <p:spPr>
            <a:xfrm>
              <a:off x="6096000" y="753035"/>
              <a:ext cx="1801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Alpha Anywhere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F03B01-1ADC-4B43-9862-56D1451CD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8423" y="1027906"/>
              <a:ext cx="188259" cy="6739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204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1AE89-406D-4A33-8303-02D998E82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Required Tools (Windows)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D73D-820F-4CFD-8AA7-6B2B45200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/>
              <a:t>Java Development Kit (JDK) 8.0</a:t>
            </a:r>
          </a:p>
          <a:p>
            <a:r>
              <a:rPr lang="en-US"/>
              <a:t>Gradle</a:t>
            </a:r>
          </a:p>
          <a:p>
            <a:r>
              <a:rPr lang="en-US"/>
              <a:t>Git</a:t>
            </a:r>
          </a:p>
          <a:p>
            <a:r>
              <a:rPr lang="en-US"/>
              <a:t>Node.js</a:t>
            </a:r>
          </a:p>
          <a:p>
            <a:r>
              <a:rPr lang="en-US"/>
              <a:t>Cordova 10.0.0</a:t>
            </a:r>
          </a:p>
          <a:p>
            <a:pPr lvl="1"/>
            <a:r>
              <a:rPr lang="en-US"/>
              <a:t>npm install -g cordova@10.0.0</a:t>
            </a:r>
          </a:p>
          <a:p>
            <a:r>
              <a:rPr lang="en-US"/>
              <a:t>Android Studio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6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596F7-9938-4CEE-8122-A51E26CC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 Android SDK(s) and Build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3C5F-75C7-4CD9-835D-32F4EC522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SDK Platforms</a:t>
            </a:r>
          </a:p>
          <a:p>
            <a:pPr lvl="1"/>
            <a:r>
              <a:rPr lang="en-US" sz="2000"/>
              <a:t>Android API 30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C55A6B-C61E-41BF-B37C-46DABDAC5BF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457" y="1294264"/>
            <a:ext cx="6155141" cy="429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71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596F7-9938-4CEE-8122-A51E26CC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 Android SDK(s) and Build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3C5F-75C7-4CD9-835D-32F4EC522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SDK Tools </a:t>
            </a:r>
          </a:p>
          <a:p>
            <a:pPr lvl="1"/>
            <a:r>
              <a:rPr lang="en-US" sz="2000"/>
              <a:t>SDK Build Tools version 30.0.3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4EEB5B4-EAF3-43C7-A8A3-AAEA2FB37F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457" y="1232713"/>
            <a:ext cx="6155141" cy="441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53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</TotalTime>
  <Words>419</Words>
  <Application>Microsoft Office PowerPoint</Application>
  <PresentationFormat>Widescreen</PresentationFormat>
  <Paragraphs>68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Alpha Anywhere Q&amp;A</vt:lpstr>
      <vt:lpstr>PowerPoint Presentation</vt:lpstr>
      <vt:lpstr>Register at www.alphasoftware.com/devcon2022</vt:lpstr>
      <vt:lpstr>Cordova CLI</vt:lpstr>
      <vt:lpstr>What is Cordova CLI?</vt:lpstr>
      <vt:lpstr>Apache Cordova</vt:lpstr>
      <vt:lpstr>Required Tools (Windows)</vt:lpstr>
      <vt:lpstr>Install Android SDK(s) and Build Tools</vt:lpstr>
      <vt:lpstr>Install Android SDK(s) and Build Tools</vt:lpstr>
      <vt:lpstr>Configuring Windows Environment</vt:lpstr>
      <vt:lpstr>Required Tools (Mac OSX)</vt:lpstr>
      <vt:lpstr>Configure the Server SameSite Value</vt:lpstr>
      <vt:lpstr>Publish your App to the Server</vt:lpstr>
      <vt:lpstr>Create a Cordova Project</vt:lpstr>
      <vt:lpstr>Save Cordova Project</vt:lpstr>
      <vt:lpstr>Save and Build for Cordova</vt:lpstr>
      <vt:lpstr>Emulators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Anywhere Q&amp;A</dc:title>
  <dc:creator>Sarah Mitchell</dc:creator>
  <cp:lastModifiedBy>Sarah Mitchell</cp:lastModifiedBy>
  <cp:revision>2</cp:revision>
  <dcterms:created xsi:type="dcterms:W3CDTF">2022-03-09T13:06:45Z</dcterms:created>
  <dcterms:modified xsi:type="dcterms:W3CDTF">2022-03-09T19:33:38Z</dcterms:modified>
</cp:coreProperties>
</file>